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8" r:id="rId24"/>
    <p:sldId id="289" r:id="rId25"/>
    <p:sldId id="277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9" autoAdjust="0"/>
    <p:restoredTop sz="94660"/>
  </p:normalViewPr>
  <p:slideViewPr>
    <p:cSldViewPr>
      <p:cViewPr varScale="1">
        <p:scale>
          <a:sx n="46" d="100"/>
          <a:sy n="46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BF297A-F892-4C3D-8BBF-BD7241694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E5A7A-EAD8-4AD4-AA23-4B83B250E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11107D-FD8F-4775-A778-221505082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27C555-DD5E-41BE-8B8B-2D12803BE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3A5728C-971C-4375-AB6B-0E6082228F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53E489-014F-4D85-B3EE-9428175694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9159C3-2C1E-4D04-AB16-C9782DFDAF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73EE8C-972B-42F3-8230-757C4454D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07F7FD-73C5-4ED7-A939-57C7D7509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D20A9E-95C8-40F1-9825-0D93A754B3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2EF69F-C5D7-4929-B4B9-C521A0A515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37C216-43CF-4D8C-9B80-0FDA6BAE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18" Type="http://schemas.openxmlformats.org/officeDocument/2006/relationships/slide" Target="slide25.xml"/><Relationship Id="rId3" Type="http://schemas.openxmlformats.org/officeDocument/2006/relationships/hyperlink" Target="file:///\\10.28.0.10\home$\staff\asmith\My%20Documents\Social%20Studies\Maps\Sorry.doc" TargetMode="Externa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17.xml"/><Relationship Id="rId2" Type="http://schemas.openxmlformats.org/officeDocument/2006/relationships/slide" Target="slide3.xml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11" Type="http://schemas.openxmlformats.org/officeDocument/2006/relationships/slide" Target="slide29.xml"/><Relationship Id="rId5" Type="http://schemas.openxmlformats.org/officeDocument/2006/relationships/slide" Target="slide19.xml"/><Relationship Id="rId15" Type="http://schemas.openxmlformats.org/officeDocument/2006/relationships/slide" Target="slide31.xml"/><Relationship Id="rId10" Type="http://schemas.openxmlformats.org/officeDocument/2006/relationships/hyperlink" Target="file:///\\10.28.0.10\home$\staff\asmith\My%20Documents\Social%20Studies\Maps\Double%20Jeopardy.doc" TargetMode="External"/><Relationship Id="rId19" Type="http://schemas.openxmlformats.org/officeDocument/2006/relationships/slide" Target="slide33.xml"/><Relationship Id="rId4" Type="http://schemas.openxmlformats.org/officeDocument/2006/relationships/slide" Target="slide11.xml"/><Relationship Id="rId9" Type="http://schemas.openxmlformats.org/officeDocument/2006/relationships/slide" Target="slide21.xml"/><Relationship Id="rId1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 &amp; Perimeter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Review Jeopardy</a:t>
            </a:r>
          </a:p>
        </p:txBody>
      </p:sp>
      <p:pic>
        <p:nvPicPr>
          <p:cNvPr id="4" name="Picture 3" descr="mat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990600"/>
            <a:ext cx="3800475" cy="3448050"/>
          </a:xfrm>
          <a:prstGeom prst="rect">
            <a:avLst/>
          </a:prstGeom>
        </p:spPr>
      </p:pic>
      <p:pic>
        <p:nvPicPr>
          <p:cNvPr id="1026" name="Picture 2" descr="C:\Documents and Settings\Administrator\Local Settings\Temporary Internet Files\Content.IE5\T8T5BLLJ\MC90043391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1714500" cy="17145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Local Settings\Temporary Internet Files\Content.IE5\834F8HOL\MC9000600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40050">
            <a:off x="153202" y="3171079"/>
            <a:ext cx="2091586" cy="121920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Local Settings\Temporary Internet Files\Content.IE5\MEAXHPGA\MC90005740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609600"/>
            <a:ext cx="1810512" cy="1805026"/>
          </a:xfrm>
          <a:prstGeom prst="rect">
            <a:avLst/>
          </a:prstGeom>
          <a:noFill/>
        </p:spPr>
      </p:pic>
      <p:pic>
        <p:nvPicPr>
          <p:cNvPr id="1032" name="Picture 8" descr="C:\Documents and Settings\Administrator\Local Settings\Temporary Internet Files\Content.IE5\DD07H9SZ\MC900434812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2004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128 square feet of fabric</a:t>
            </a:r>
            <a:endParaRPr lang="en-US" sz="5400" dirty="0"/>
          </a:p>
        </p:txBody>
      </p:sp>
      <p:pic>
        <p:nvPicPr>
          <p:cNvPr id="36868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Gardener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100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36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If this is a drawing of </a:t>
            </a:r>
            <a:r>
              <a:rPr lang="en-US" dirty="0" err="1" smtClean="0"/>
              <a:t>Lacy’s</a:t>
            </a:r>
            <a:r>
              <a:rPr lang="en-US" dirty="0" smtClean="0"/>
              <a:t> community garden, how much fencing is needed to enclose the space?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        24 ft.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        16 ft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7892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2362200" y="3657600"/>
            <a:ext cx="44196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80 feet</a:t>
            </a:r>
            <a:endParaRPr lang="en-US" sz="5400" dirty="0"/>
          </a:p>
        </p:txBody>
      </p:sp>
      <p:pic>
        <p:nvPicPr>
          <p:cNvPr id="38916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Gardener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200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Mr. </a:t>
            </a:r>
            <a:r>
              <a:rPr lang="en-US" dirty="0" err="1" smtClean="0"/>
              <a:t>Gard</a:t>
            </a:r>
            <a:r>
              <a:rPr lang="en-US" dirty="0" smtClean="0"/>
              <a:t> N. </a:t>
            </a:r>
            <a:r>
              <a:rPr lang="en-US" dirty="0" err="1" smtClean="0"/>
              <a:t>Er</a:t>
            </a:r>
            <a:r>
              <a:rPr lang="en-US" dirty="0" smtClean="0"/>
              <a:t> is building a greenhouse to store his plants.  If this is his greenhouse, </a:t>
            </a:r>
            <a:r>
              <a:rPr lang="en-US" dirty="0" smtClean="0">
                <a:hlinkClick r:id="rId2" action="ppaction://hlinksldjump"/>
              </a:rPr>
              <a:t>what</a:t>
            </a:r>
            <a:r>
              <a:rPr lang="en-US" dirty="0" smtClean="0"/>
              <a:t> is the distance around?			 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       6 ft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		     9 ft			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		11 ft.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  7 ft						</a:t>
            </a:r>
            <a:endParaRPr lang="en-US" dirty="0"/>
          </a:p>
        </p:txBody>
      </p:sp>
      <p:pic>
        <p:nvPicPr>
          <p:cNvPr id="39942" name="Picture 6" descr="MPj04371850000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133600" y="4572000"/>
            <a:ext cx="2438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581400"/>
            <a:ext cx="1447800" cy="2667000"/>
          </a:xfrm>
          <a:prstGeom prst="rect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52 feet</a:t>
            </a:r>
            <a:endParaRPr lang="en-US" sz="5400" dirty="0"/>
          </a:p>
        </p:txBody>
      </p:sp>
      <p:pic>
        <p:nvPicPr>
          <p:cNvPr id="40964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Gardener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300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If Old McDonald has a rectangular farm that is 48 square feet, what are the possible dimensions of his farm?  </a:t>
            </a:r>
            <a:r>
              <a:rPr lang="en-US" dirty="0" smtClean="0">
                <a:hlinkClick r:id="rId2" action="ppaction://hlinksldjump"/>
              </a:rPr>
              <a:t>Name 3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Note:  He only uses whole numbers.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1989" name="Picture 5" descr="MPj04371850000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12 ft by 4 ft</a:t>
            </a:r>
          </a:p>
          <a:p>
            <a:pPr algn="ctr">
              <a:buFont typeface="Wingdings" pitchFamily="2" charset="2"/>
              <a:buNone/>
            </a:pPr>
            <a:r>
              <a:rPr lang="en-US" sz="5400" dirty="0" smtClean="0"/>
              <a:t>8 ft by 6 ft</a:t>
            </a:r>
          </a:p>
          <a:p>
            <a:pPr algn="ctr">
              <a:buFont typeface="Wingdings" pitchFamily="2" charset="2"/>
              <a:buNone/>
            </a:pPr>
            <a:r>
              <a:rPr lang="en-US" sz="5400" dirty="0" smtClean="0"/>
              <a:t>48 ft by 1 foot</a:t>
            </a:r>
          </a:p>
          <a:p>
            <a:pPr algn="ctr">
              <a:buFont typeface="Wingdings" pitchFamily="2" charset="2"/>
              <a:buNone/>
            </a:pPr>
            <a:r>
              <a:rPr lang="en-US" sz="5400" dirty="0" smtClean="0"/>
              <a:t>2 ft by 24 ft</a:t>
            </a:r>
          </a:p>
          <a:p>
            <a:pPr algn="ctr">
              <a:buFont typeface="Wingdings" pitchFamily="2" charset="2"/>
              <a:buNone/>
            </a:pPr>
            <a:r>
              <a:rPr lang="en-US" sz="5400" dirty="0" smtClean="0"/>
              <a:t>3 ft by 16 ft</a:t>
            </a:r>
            <a:endParaRPr lang="en-US" sz="5400" dirty="0"/>
          </a:p>
        </p:txBody>
      </p:sp>
      <p:pic>
        <p:nvPicPr>
          <p:cNvPr id="43012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3810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+mj-lt"/>
              </a:rPr>
              <a:t>Possible Answers:</a:t>
            </a:r>
            <a:endParaRPr lang="en-US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Gardener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400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Farmer Dale wants his son Billy Bob to mow the grass.  He sketched out the farm with the dimensions.  He told Billy Bob that he would pay him $2 per square foot that he mows.  How much money will Billy Bob make if he mows the entire yard?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20 ft					3 ft </a:t>
            </a:r>
            <a:r>
              <a:rPr lang="en-US" dirty="0" smtClean="0">
                <a:sym typeface="Wingdings" pitchFamily="2" charset="2"/>
              </a:rPr>
              <a:t>																					     5 ft</a:t>
            </a:r>
            <a:endParaRPr lang="en-US" dirty="0"/>
          </a:p>
        </p:txBody>
      </p:sp>
      <p:pic>
        <p:nvPicPr>
          <p:cNvPr id="44036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sp>
        <p:nvSpPr>
          <p:cNvPr id="5" name="Cross 4">
            <a:hlinkClick r:id="rId4" action="ppaction://hlinksldjump"/>
          </p:cNvPr>
          <p:cNvSpPr/>
          <p:nvPr/>
        </p:nvSpPr>
        <p:spPr>
          <a:xfrm>
            <a:off x="2057400" y="4419600"/>
            <a:ext cx="5410200" cy="19812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617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ft</a:t>
            </a:r>
            <a:endParaRPr lang="en-US" sz="2400" dirty="0"/>
          </a:p>
        </p:txBody>
      </p:sp>
      <p:sp>
        <p:nvSpPr>
          <p:cNvPr id="7" name="Up Arrow 6"/>
          <p:cNvSpPr/>
          <p:nvPr/>
        </p:nvSpPr>
        <p:spPr>
          <a:xfrm>
            <a:off x="2209800" y="5943600"/>
            <a:ext cx="152400" cy="2286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$500</a:t>
            </a:r>
          </a:p>
          <a:p>
            <a:pPr algn="ctr">
              <a:buFont typeface="Wingdings" pitchFamily="2" charset="2"/>
              <a:buNone/>
            </a:pPr>
            <a:endParaRPr lang="en-US" sz="5400" dirty="0" smtClean="0"/>
          </a:p>
          <a:p>
            <a:pPr algn="ctr">
              <a:buFont typeface="Wingdings" pitchFamily="2" charset="2"/>
              <a:buNone/>
            </a:pPr>
            <a:r>
              <a:rPr lang="en-US" sz="5400" dirty="0" smtClean="0"/>
              <a:t>BOO-YAH!  </a:t>
            </a:r>
            <a:r>
              <a:rPr lang="en-US" sz="5400" dirty="0" smtClean="0">
                <a:sym typeface="Wingdings" pitchFamily="2" charset="2"/>
              </a:rPr>
              <a:t></a:t>
            </a:r>
            <a:endParaRPr lang="en-US" sz="5400" dirty="0"/>
          </a:p>
        </p:txBody>
      </p:sp>
      <p:pic>
        <p:nvPicPr>
          <p:cNvPr id="45060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Engineering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100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An engineer must decide how much steel he needs to form the base of a new bridge being built near Atlantic Beach, NC.  Here is the sketch of the bridge.  How much steel is needed to build the frame of the bridge?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56 ft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    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 			</a:t>
            </a:r>
            <a:endParaRPr lang="en-US" dirty="0"/>
          </a:p>
        </p:txBody>
      </p:sp>
      <p:pic>
        <p:nvPicPr>
          <p:cNvPr id="46084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304800" y="3810000"/>
            <a:ext cx="8686800" cy="2057400"/>
            <a:chOff x="304800" y="3810000"/>
            <a:chExt cx="8686800" cy="2057400"/>
          </a:xfrm>
        </p:grpSpPr>
        <p:sp>
          <p:nvSpPr>
            <p:cNvPr id="6" name="Flowchart: Alternate Process 5"/>
            <p:cNvSpPr/>
            <p:nvPr/>
          </p:nvSpPr>
          <p:spPr>
            <a:xfrm>
              <a:off x="6324600" y="3810000"/>
              <a:ext cx="2667000" cy="1981200"/>
            </a:xfrm>
            <a:prstGeom prst="flowChartAlternate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Alternate Process 6"/>
            <p:cNvSpPr/>
            <p:nvPr/>
          </p:nvSpPr>
          <p:spPr>
            <a:xfrm>
              <a:off x="304800" y="3886200"/>
              <a:ext cx="2667000" cy="1981200"/>
            </a:xfrm>
            <a:prstGeom prst="flowChartAlternate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hlinkClick r:id="rId4" action="ppaction://hlinksldjump"/>
            </p:cNvPr>
            <p:cNvSpPr/>
            <p:nvPr/>
          </p:nvSpPr>
          <p:spPr>
            <a:xfrm>
              <a:off x="2590800" y="4495800"/>
              <a:ext cx="4343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28800" y="4724400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16 ft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Jeopardy</a:t>
            </a:r>
          </a:p>
        </p:txBody>
      </p:sp>
      <p:graphicFrame>
        <p:nvGraphicFramePr>
          <p:cNvPr id="28761" name="Group 89"/>
          <p:cNvGraphicFramePr>
            <a:graphicFrameLocks noGrp="1"/>
          </p:cNvGraphicFramePr>
          <p:nvPr/>
        </p:nvGraphicFramePr>
        <p:xfrm>
          <a:off x="228600" y="1219200"/>
          <a:ext cx="8534400" cy="480060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33600"/>
                <a:gridCol w="2133600"/>
                <a:gridCol w="1828800"/>
                <a:gridCol w="2438400"/>
              </a:tblGrid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Interior Designer</a:t>
                      </a:r>
                      <a:endParaRPr kumimoji="0" lang="en-US" sz="28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Gardener</a:t>
                      </a:r>
                      <a:endParaRPr kumimoji="0" lang="en-US" sz="28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Engineer</a:t>
                      </a:r>
                      <a:endParaRPr kumimoji="0" lang="en-US" sz="28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Construction Worker</a:t>
                      </a:r>
                      <a:endParaRPr kumimoji="0" lang="en-US" sz="28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2" action="ppaction://hlinksldjump"/>
                        </a:rPr>
                        <a:t>100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4" action="ppaction://hlinksldjump"/>
                        </a:rPr>
                        <a:t>100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5" action="ppaction://hlinksldjump"/>
                        </a:rPr>
                        <a:t>100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6" action="ppaction://hlinksldjump"/>
                        </a:rPr>
                        <a:t>100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7" action="ppaction://hlinksldjump"/>
                        </a:rPr>
                        <a:t>200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8" action="ppaction://hlinksldjump"/>
                        </a:rPr>
                        <a:t>200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9" action="ppaction://hlinksldjump"/>
                        </a:rPr>
                        <a:t>200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0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1" action="ppaction://hlinksldjump"/>
                        </a:rPr>
                        <a:t>200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2" action="ppaction://hlinksldjump"/>
                        </a:rPr>
                        <a:t>300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0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3" action="ppaction://hlinksldjump"/>
                        </a:rPr>
                        <a:t>300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4" action="ppaction://hlinksldjump"/>
                        </a:rPr>
                        <a:t>300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5" action="ppaction://hlinksldjump"/>
                        </a:rPr>
                        <a:t>300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0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6" action="ppaction://hlinksldjump"/>
                        </a:rPr>
                        <a:t>400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7" action="ppaction://hlinksldjump"/>
                        </a:rPr>
                        <a:t>400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0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8" action="ppaction://hlinksldjump"/>
                        </a:rPr>
                        <a:t>400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19" action="ppaction://hlinksldjump"/>
                        </a:rPr>
                        <a:t>400</a:t>
                      </a:r>
                      <a:endParaRPr kumimoji="0" lang="en-US" sz="2800" b="1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spc="0" normalizeH="0" baseline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hlinkClick r:id="rId3" action="ppaction://hlinkfile"/>
                        </a:rPr>
                        <a:t>?</a:t>
                      </a:r>
                      <a:endParaRPr kumimoji="0" lang="en-US" sz="2400" b="1" i="0" u="none" strike="noStrike" cap="none" spc="0" normalizeH="0" baseline="0" dirty="0" smtClean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6027003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+mn-lt"/>
              </a:rPr>
              <a:t>FINAL JEOPARDY</a:t>
            </a:r>
            <a:endParaRPr lang="en-US" sz="4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144 feet</a:t>
            </a:r>
            <a:endParaRPr lang="en-US" sz="5400" dirty="0"/>
          </a:p>
        </p:txBody>
      </p:sp>
      <p:pic>
        <p:nvPicPr>
          <p:cNvPr id="47108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Engineering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200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An engineer must decide how much steel he needs to form the base of a new bridge being built near Atlantic Beach, NC.  Here is the sketch of the bridge.  How much steel is needed to cover the base of the bridge?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56 ft</a:t>
            </a:r>
          </a:p>
        </p:txBody>
      </p:sp>
      <p:pic>
        <p:nvPicPr>
          <p:cNvPr id="48132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304800" y="3810000"/>
            <a:ext cx="8686800" cy="2057400"/>
            <a:chOff x="304800" y="3810000"/>
            <a:chExt cx="8686800" cy="2057400"/>
          </a:xfrm>
        </p:grpSpPr>
        <p:sp>
          <p:nvSpPr>
            <p:cNvPr id="6" name="Flowchart: Alternate Process 5"/>
            <p:cNvSpPr/>
            <p:nvPr/>
          </p:nvSpPr>
          <p:spPr>
            <a:xfrm>
              <a:off x="6324600" y="3810000"/>
              <a:ext cx="2667000" cy="1981200"/>
            </a:xfrm>
            <a:prstGeom prst="flowChartAlternate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Alternate Process 6"/>
            <p:cNvSpPr/>
            <p:nvPr/>
          </p:nvSpPr>
          <p:spPr>
            <a:xfrm>
              <a:off x="304800" y="3886200"/>
              <a:ext cx="2667000" cy="1981200"/>
            </a:xfrm>
            <a:prstGeom prst="flowChartAlternate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hlinkClick r:id="rId4" action="ppaction://hlinksldjump"/>
            </p:cNvPr>
            <p:cNvSpPr/>
            <p:nvPr/>
          </p:nvSpPr>
          <p:spPr>
            <a:xfrm>
              <a:off x="2590800" y="4495800"/>
              <a:ext cx="4343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28800" y="4724400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16 ft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896 square feet</a:t>
            </a:r>
            <a:endParaRPr lang="en-US" sz="5400" dirty="0"/>
          </a:p>
        </p:txBody>
      </p:sp>
      <p:pic>
        <p:nvPicPr>
          <p:cNvPr id="50180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Engineering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300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 rectangular swimming pool measures 9 feet by 5 feet.  If Ms. Troyer wants to install a fence one foot from the edge all along the pool, what would be the perimeter of the fence?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60420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3581400"/>
            <a:ext cx="5105400" cy="2819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2438400" y="4038600"/>
            <a:ext cx="4343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81400" y="4114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 ft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36 feet</a:t>
            </a:r>
            <a:endParaRPr lang="en-US" sz="5400" dirty="0"/>
          </a:p>
        </p:txBody>
      </p:sp>
      <p:pic>
        <p:nvPicPr>
          <p:cNvPr id="61444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Engineering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400</a:t>
            </a:r>
          </a:p>
        </p:txBody>
      </p:sp>
      <p:pic>
        <p:nvPicPr>
          <p:cNvPr id="49156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245477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A builder is adding a patio to the back of the house.  He is using square tiles which are 2 ft wide.  If the patio is 12 feet long and 18 feet wide, how </a:t>
            </a:r>
            <a:r>
              <a:rPr lang="en-US" dirty="0" smtClean="0">
                <a:hlinkClick r:id="rId4" action="ppaction://hlinksldjump"/>
              </a:rPr>
              <a:t>many</a:t>
            </a:r>
            <a:r>
              <a:rPr lang="en-US" dirty="0" smtClean="0"/>
              <a:t> tiles will be needed to cover the entire patio?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54 tiles</a:t>
            </a:r>
            <a:endParaRPr lang="en-US" sz="5400" dirty="0"/>
          </a:p>
        </p:txBody>
      </p:sp>
      <p:pic>
        <p:nvPicPr>
          <p:cNvPr id="51204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Seamstress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100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Mrs. </a:t>
            </a:r>
            <a:r>
              <a:rPr lang="en-US" dirty="0" err="1" smtClean="0"/>
              <a:t>Slais</a:t>
            </a:r>
            <a:r>
              <a:rPr lang="en-US" dirty="0" smtClean="0"/>
              <a:t> is knitting a scarf for her daughter.  The scarf is 36 inches long and 6 inches wide.  </a:t>
            </a:r>
            <a:r>
              <a:rPr lang="en-US" dirty="0" smtClean="0">
                <a:hlinkClick r:id="rId2" action="ppaction://hlinksldjump"/>
              </a:rPr>
              <a:t>What</a:t>
            </a:r>
            <a:r>
              <a:rPr lang="en-US" dirty="0" smtClean="0"/>
              <a:t> is the perimeter of the scarf? </a:t>
            </a:r>
            <a:endParaRPr lang="en-US" dirty="0"/>
          </a:p>
        </p:txBody>
      </p:sp>
      <p:pic>
        <p:nvPicPr>
          <p:cNvPr id="52228" name="Picture 4" descr="MPj04371850000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84 inches</a:t>
            </a:r>
            <a:endParaRPr lang="en-US" sz="5400" dirty="0"/>
          </a:p>
        </p:txBody>
      </p:sp>
      <p:pic>
        <p:nvPicPr>
          <p:cNvPr id="53252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Seamstress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200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Miss Smith wants to buy a new bedspread for her bed.  Her bed is 32 square feet.  If the </a:t>
            </a:r>
            <a:r>
              <a:rPr lang="en-US" dirty="0" smtClean="0">
                <a:hlinkClick r:id="rId2" action="ppaction://hlinksldjump"/>
              </a:rPr>
              <a:t>bedspread</a:t>
            </a:r>
            <a:r>
              <a:rPr lang="en-US" dirty="0" smtClean="0"/>
              <a:t> she wants is 7 feet long and five feet wide, is it large enough to cover her entire bed?</a:t>
            </a:r>
            <a:endParaRPr lang="en-US" dirty="0"/>
          </a:p>
        </p:txBody>
      </p:sp>
      <p:pic>
        <p:nvPicPr>
          <p:cNvPr id="4" name="Picture 3" descr="math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0188" y="5562600"/>
            <a:ext cx="1125687" cy="102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Interior Design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100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 is the carpet for the new playroom in Mrs. </a:t>
            </a:r>
            <a:r>
              <a:rPr lang="en-US" dirty="0" err="1" smtClean="0"/>
              <a:t>Slais</a:t>
            </a:r>
            <a:r>
              <a:rPr lang="en-US" dirty="0" smtClean="0"/>
              <a:t>’ house.   </a:t>
            </a:r>
          </a:p>
          <a:p>
            <a:pPr lvl="4">
              <a:buNone/>
            </a:pPr>
            <a:r>
              <a:rPr lang="en-US" dirty="0" smtClean="0"/>
              <a:t>			12 ft</a:t>
            </a:r>
          </a:p>
          <a:p>
            <a:pPr lvl="4">
              <a:buNone/>
            </a:pPr>
            <a:endParaRPr lang="en-US" dirty="0" smtClean="0"/>
          </a:p>
          <a:p>
            <a:pPr lvl="4"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8 ft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How much space will the carpet cover?</a:t>
            </a:r>
            <a:endParaRPr lang="en-US" b="1" dirty="0"/>
          </a:p>
        </p:txBody>
      </p:sp>
      <p:pic>
        <p:nvPicPr>
          <p:cNvPr id="29704" name="Picture 8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2743200" y="3048000"/>
            <a:ext cx="4038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Yes – the bedspread would be 3 square feet larger</a:t>
            </a:r>
            <a:endParaRPr lang="en-US" sz="5400" dirty="0"/>
          </a:p>
        </p:txBody>
      </p:sp>
      <p:pic>
        <p:nvPicPr>
          <p:cNvPr id="55300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Seamstress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300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Mrs. Adams is creating a quilt with squares that are 3 inches by 3 inches. If she puts 7 squares down and 10 squares across, </a:t>
            </a:r>
            <a:r>
              <a:rPr lang="en-US" dirty="0" smtClean="0">
                <a:hlinkClick r:id="rId2" action="ppaction://hlinksldjump"/>
              </a:rPr>
              <a:t>what</a:t>
            </a:r>
            <a:r>
              <a:rPr lang="en-US" dirty="0" smtClean="0"/>
              <a:t> is the perimeter of her quilt?</a:t>
            </a:r>
            <a:endParaRPr lang="en-US" dirty="0"/>
          </a:p>
        </p:txBody>
      </p:sp>
      <p:pic>
        <p:nvPicPr>
          <p:cNvPr id="56324" name="Picture 4" descr="MPj04371850000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102 inches</a:t>
            </a:r>
            <a:endParaRPr lang="en-US" sz="5400" dirty="0"/>
          </a:p>
        </p:txBody>
      </p:sp>
      <p:pic>
        <p:nvPicPr>
          <p:cNvPr id="57348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Seamstress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400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Mrs. Avis paints a square picture which covers 81 square inches.  What is the perimeter of her painting?</a:t>
            </a:r>
            <a:endParaRPr lang="en-US" dirty="0"/>
          </a:p>
        </p:txBody>
      </p:sp>
      <p:pic>
        <p:nvPicPr>
          <p:cNvPr id="58372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36 inches</a:t>
            </a:r>
            <a:endParaRPr lang="en-US" sz="5400" dirty="0"/>
          </a:p>
        </p:txBody>
      </p:sp>
      <p:pic>
        <p:nvPicPr>
          <p:cNvPr id="59396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make a cake for your friend’s birthday. The cake is 8 inches wide and 10 inches long and is the shape of a rectangle. If you give each person 5 square inches, how </a:t>
            </a:r>
            <a:r>
              <a:rPr lang="en-US" dirty="0" smtClean="0">
                <a:hlinkClick r:id="rId2" action="ppaction://hlinksldjump"/>
              </a:rPr>
              <a:t>many</a:t>
            </a:r>
            <a:r>
              <a:rPr lang="en-US" dirty="0" smtClean="0"/>
              <a:t> people will your cake feed?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16 people</a:t>
            </a:r>
            <a:endParaRPr lang="en-US" sz="5400" dirty="0"/>
          </a:p>
        </p:txBody>
      </p:sp>
      <p:pic>
        <p:nvPicPr>
          <p:cNvPr id="4" name="Picture 3" descr="math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5791200"/>
            <a:ext cx="892377" cy="809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5400" dirty="0" smtClean="0"/>
          </a:p>
          <a:p>
            <a:pPr algn="ctr">
              <a:buFont typeface="Wingdings" pitchFamily="2" charset="2"/>
              <a:buNone/>
            </a:pPr>
            <a:r>
              <a:rPr lang="en-US" sz="5400" dirty="0" smtClean="0"/>
              <a:t>96 square feet</a:t>
            </a:r>
          </a:p>
          <a:p>
            <a:pPr algn="ctr">
              <a:buFont typeface="Wingdings" pitchFamily="2" charset="2"/>
              <a:buNone/>
            </a:pPr>
            <a:endParaRPr lang="en-US" sz="5400" dirty="0" smtClean="0"/>
          </a:p>
        </p:txBody>
      </p:sp>
      <p:pic>
        <p:nvPicPr>
          <p:cNvPr id="31748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Interior Design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200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Mrs. Johnson is placing a trim around Coleman’s baby blanket.  If this is his blanket, how much ribbon will she need? 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			 37 in. 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	   25 in.</a:t>
            </a:r>
            <a:endParaRPr lang="en-US" dirty="0"/>
          </a:p>
        </p:txBody>
      </p:sp>
      <p:pic>
        <p:nvPicPr>
          <p:cNvPr id="30724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2819400" y="3657600"/>
            <a:ext cx="4648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81534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124 inches</a:t>
            </a:r>
            <a:endParaRPr lang="en-US" sz="5400" dirty="0"/>
          </a:p>
        </p:txBody>
      </p:sp>
      <p:pic>
        <p:nvPicPr>
          <p:cNvPr id="32772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Interior Design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300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36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Mrs. Beau T. </a:t>
            </a:r>
            <a:r>
              <a:rPr lang="en-US" dirty="0" err="1" smtClean="0"/>
              <a:t>Ful</a:t>
            </a:r>
            <a:r>
              <a:rPr lang="en-US" dirty="0" smtClean="0"/>
              <a:t> (an interior designer) is painting a wall that is 9 feet long and 11 feet high.  She knows that a quart of paint covers 45 square feet. 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How </a:t>
            </a:r>
            <a:r>
              <a:rPr lang="en-US" dirty="0" smtClean="0">
                <a:hlinkClick r:id="rId2" action="ppaction://hlinksldjump"/>
              </a:rPr>
              <a:t>many</a:t>
            </a:r>
            <a:r>
              <a:rPr lang="en-US" dirty="0" smtClean="0"/>
              <a:t> quarts will she need to buy to have enough paint for the wall?</a:t>
            </a:r>
            <a:endParaRPr lang="en-US" dirty="0"/>
          </a:p>
        </p:txBody>
      </p:sp>
      <p:pic>
        <p:nvPicPr>
          <p:cNvPr id="33796" name="Picture 4" descr="MPj04371850000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3 quarts</a:t>
            </a:r>
            <a:endParaRPr lang="en-US" sz="5400" dirty="0"/>
          </a:p>
        </p:txBody>
      </p:sp>
      <p:pic>
        <p:nvPicPr>
          <p:cNvPr id="34820" name="Picture 4" descr="MPj04371850000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Interior Design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400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2098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Elizabeth (Miss Smith’s roommate) is designing curtains for the new dining room in Mrs. Avis’ house.  If each curtain panel is 8 feet by 4 feet, how </a:t>
            </a:r>
            <a:r>
              <a:rPr lang="en-US" dirty="0" smtClean="0">
                <a:hlinkClick r:id="rId2" action="ppaction://hlinksldjump"/>
              </a:rPr>
              <a:t>much</a:t>
            </a:r>
            <a:r>
              <a:rPr lang="en-US" dirty="0" smtClean="0"/>
              <a:t> fabric will be used to create a pair of curtains to cover each of her two dining room windows?</a:t>
            </a:r>
            <a:endParaRPr lang="en-US" dirty="0"/>
          </a:p>
        </p:txBody>
      </p:sp>
      <p:pic>
        <p:nvPicPr>
          <p:cNvPr id="35844" name="Picture 4" descr="MPj04371850000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077200" y="5829418"/>
            <a:ext cx="841375" cy="76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549</TotalTime>
  <Words>788</Words>
  <Application>Microsoft Office PowerPoint</Application>
  <PresentationFormat>On-screen Show (4:3)</PresentationFormat>
  <Paragraphs>137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Area &amp; Perimeter</vt:lpstr>
      <vt:lpstr>Jeopardy</vt:lpstr>
      <vt:lpstr>Interior Design 100</vt:lpstr>
      <vt:lpstr>Slide 4</vt:lpstr>
      <vt:lpstr>Interior Design 200</vt:lpstr>
      <vt:lpstr>Slide 6</vt:lpstr>
      <vt:lpstr>Interior Design 300</vt:lpstr>
      <vt:lpstr>Slide 8</vt:lpstr>
      <vt:lpstr>Interior Design 400</vt:lpstr>
      <vt:lpstr>Slide 10</vt:lpstr>
      <vt:lpstr>Gardener 100</vt:lpstr>
      <vt:lpstr>Slide 12</vt:lpstr>
      <vt:lpstr>Gardener 200</vt:lpstr>
      <vt:lpstr>Slide 14</vt:lpstr>
      <vt:lpstr>Gardener 300</vt:lpstr>
      <vt:lpstr>Slide 16</vt:lpstr>
      <vt:lpstr>Gardener 400</vt:lpstr>
      <vt:lpstr>Slide 18</vt:lpstr>
      <vt:lpstr>Engineering 100</vt:lpstr>
      <vt:lpstr>Slide 20</vt:lpstr>
      <vt:lpstr>Engineering 200</vt:lpstr>
      <vt:lpstr>Slide 22</vt:lpstr>
      <vt:lpstr>Engineering 300</vt:lpstr>
      <vt:lpstr>Slide 24</vt:lpstr>
      <vt:lpstr>Engineering 400</vt:lpstr>
      <vt:lpstr>Slide 26</vt:lpstr>
      <vt:lpstr>Seamstress 100</vt:lpstr>
      <vt:lpstr>Slide 28</vt:lpstr>
      <vt:lpstr>Seamstress 200</vt:lpstr>
      <vt:lpstr>Slide 30</vt:lpstr>
      <vt:lpstr>Seamstress 300</vt:lpstr>
      <vt:lpstr>Slide 32</vt:lpstr>
      <vt:lpstr>Seamstress 400</vt:lpstr>
      <vt:lpstr>Slide 34</vt:lpstr>
      <vt:lpstr>DOUBLE JEOPARDY</vt:lpstr>
      <vt:lpstr>Slide 36</vt:lpstr>
    </vt:vector>
  </TitlesOfParts>
  <Company>WCPSS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Earth, Moon, Sun, &amp; Stars</dc:title>
  <dc:creator>Wake County Public Schools</dc:creator>
  <cp:lastModifiedBy>Administrator</cp:lastModifiedBy>
  <cp:revision>30</cp:revision>
  <dcterms:created xsi:type="dcterms:W3CDTF">2008-12-11T13:06:56Z</dcterms:created>
  <dcterms:modified xsi:type="dcterms:W3CDTF">2013-01-31T12:57:30Z</dcterms:modified>
</cp:coreProperties>
</file>